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315" r:id="rId4"/>
    <p:sldId id="308" r:id="rId5"/>
    <p:sldId id="309" r:id="rId6"/>
    <p:sldId id="317" r:id="rId7"/>
    <p:sldId id="318" r:id="rId8"/>
    <p:sldId id="320" r:id="rId9"/>
    <p:sldId id="319" r:id="rId10"/>
    <p:sldId id="307" r:id="rId11"/>
    <p:sldId id="262" r:id="rId12"/>
    <p:sldId id="310" r:id="rId13"/>
    <p:sldId id="264" r:id="rId14"/>
    <p:sldId id="266" r:id="rId15"/>
    <p:sldId id="291" r:id="rId16"/>
    <p:sldId id="311" r:id="rId17"/>
    <p:sldId id="292" r:id="rId18"/>
    <p:sldId id="294" r:id="rId19"/>
    <p:sldId id="300" r:id="rId20"/>
    <p:sldId id="301" r:id="rId21"/>
    <p:sldId id="302" r:id="rId22"/>
    <p:sldId id="313" r:id="rId23"/>
    <p:sldId id="32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02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FE389-3093-47C1-8812-9F171E27893A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723AC-4527-41AA-A104-23B30199B2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0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2.bp.blogspot.com/_fLH5BoGNg7w/SW3aT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afriqa.net/library/african_proconsuls/pictures/pictures-Images/4.j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webafriqa.net/library/african_proconsuls/pictures/pictures-Pages/Image4.html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tnewsline.com/2009/10/discourse-on-the-source-of-corruption-the-harvest-of-decolonization-in-postcolonial-africa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Photos: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Ashante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Queen and Nigerian women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“African Women of Revolution” from Tribal Immunity: for Africans at home and abroad</a:t>
            </a:r>
          </a:p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http://www.google.com/imgres?imgurl=http://2.bp.blogspot.com/_fLH5BoGNg7w/SW3aTn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(Photo British in Nigeria)</a:t>
            </a: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See full size image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838 × 640 - 291k - jpg - www.webafriqa.net/.../ pictures-Images/4.jpg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may be subject to copyright.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Below is the image at: </a:t>
            </a:r>
            <a:r>
              <a:rPr lang="en-US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www.webafriqa.net/.../ pictures-Pages/Image4.htm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Following the conclusion of the Second World War. (WWII)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Nationalist and Independence Movements in Africa increased and the departure of colonial governments came in bursts during the 20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century, most of them occurring in the 1960s but continuing into the 1970s all the way up to South Africa’s liberation from white minority rule in 1994.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DCBA-AB68-46EF-8A49-4B81CCA883F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Organized the “Positive Action” campaign 1950 civil disobedience, boycotts, strikes, non-cooperation. Nkrumah and CCP members were arrested by colonial authorities (3 years). Protests and resistance continued /  the British decided to leave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Set up governance, created a new election. Nkrumah and his party dominated the legislative assembly. Released from Prison asked to form a government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Proposed his “Motion of Destiny” to the Assembly requesting independence within the British Common Wealth, and the Assembly approved 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DCBA-AB68-46EF-8A49-4B81CCA883F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Influenced by Marcus Garvey and C.L.R. James, as well as others from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Trotskyist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Intellectual group. Met George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Padmore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London helped to organize the 5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Congress on Pan-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Africanism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Later Founded the West African National Secretariat to work on the decolonization of Africa. Founding member of the Organization of African Unity (OAU)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DCBA-AB68-46EF-8A49-4B81CCA883F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Emmanuel 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Konde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    The European colonizer never danced with the colonized African throughout the colonial period until the eve of independence.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http://www.postnewsline.com/2009/10/discourse-on-the-source-of-corruption-the-harvest-of-decolonization-in-postcolonial-africa.html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nationalist and supporter of African Unity. Espoused a philosophy of African Liberation-</a:t>
            </a:r>
            <a:r>
              <a:rPr lang="en-US" dirty="0" err="1" smtClean="0"/>
              <a:t>Zikism</a:t>
            </a:r>
            <a:r>
              <a:rPr lang="en-US" dirty="0" smtClean="0"/>
              <a:t>-spiritual balance, social regeneration, economic determination, mental emancipation and political resurgence.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DCBA-AB68-46EF-8A49-4B81CCA883F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723AC-4527-41AA-A104-23B30199B27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31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24E82-A669-4282-B8E4-A72ABB20077C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D67FF-752F-4486-B74C-4B8EB54F1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bT44HwzNrI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GE-B-Tiyd6s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Usgu32zuZ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Dismantling Colonialism</a:t>
            </a:r>
            <a:br>
              <a:rPr lang="en-US" b="1" dirty="0" smtClean="0"/>
            </a:br>
            <a:r>
              <a:rPr lang="en-US" b="1" dirty="0" smtClean="0"/>
              <a:t>-- African Independence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i="1" dirty="0" smtClean="0">
                <a:solidFill>
                  <a:srgbClr val="008000"/>
                </a:solidFill>
              </a:rPr>
              <a:t>Until lions tell their tale, the story of the hunt will always glorify the hunter</a:t>
            </a:r>
          </a:p>
          <a:p>
            <a:r>
              <a:rPr lang="en-US" i="1" dirty="0" smtClean="0">
                <a:solidFill>
                  <a:srgbClr val="008000"/>
                </a:solidFill>
              </a:rPr>
              <a:t>						-African proverb</a:t>
            </a:r>
            <a:endParaRPr lang="en-US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Despite the unpopularity of colonial rule, many Africans had to initially accept the authority of the colonial state </a:t>
            </a:r>
          </a:p>
          <a:p>
            <a:r>
              <a:rPr lang="en-US" dirty="0" smtClean="0"/>
              <a:t>some collaborated for special privileges, </a:t>
            </a:r>
            <a:r>
              <a:rPr lang="en-US" dirty="0" smtClean="0"/>
              <a:t>and/or having access to medical help, and educational and or business opportunities.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 smtClean="0"/>
              <a:t>African people even </a:t>
            </a:r>
            <a:r>
              <a:rPr lang="en-US" dirty="0" smtClean="0"/>
              <a:t>saw colonization as progressive and civilizing.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But for </a:t>
            </a:r>
            <a:r>
              <a:rPr lang="en-US" dirty="0" smtClean="0"/>
              <a:t>many African leaders, elders and families </a:t>
            </a:r>
            <a:r>
              <a:rPr lang="en-US" dirty="0" smtClean="0"/>
              <a:t>the feelings of discontent with colonial oppression did arise 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colonial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Africans expressed many forms of </a:t>
            </a:r>
            <a:r>
              <a:rPr lang="en-US" dirty="0" smtClean="0"/>
              <a:t>resistance to European rule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two most common responses to colonialism were to </a:t>
            </a:r>
            <a:r>
              <a:rPr lang="en-US" dirty="0" smtClean="0"/>
              <a:t> …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actively fight back </a:t>
            </a:r>
            <a:r>
              <a:rPr lang="en-US" dirty="0" smtClean="0"/>
              <a:t>either through a forming a movement of resistance that might have culminated in organized rebellions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Or   </a:t>
            </a:r>
          </a:p>
          <a:p>
            <a:r>
              <a:rPr lang="en-US" dirty="0" smtClean="0"/>
              <a:t>They strove to </a:t>
            </a:r>
            <a:r>
              <a:rPr lang="en-US" b="1" dirty="0" smtClean="0"/>
              <a:t>form political organizations </a:t>
            </a:r>
            <a:r>
              <a:rPr lang="en-US" dirty="0" smtClean="0"/>
              <a:t>with the hopes to join legislative bodies and create laws for improved human rights and eventual freedom and independence for native Africans.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Many Organizations were formed to protest various elements of colonial rule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2588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“I shall call upon you my fellow women. We will fight the white men. We will fight until the last of us falls in the battlefield."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Often women led efforts of resistance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err="1" smtClean="0"/>
              <a:t>Yaa</a:t>
            </a:r>
            <a:r>
              <a:rPr lang="en-US" b="1" dirty="0" smtClean="0"/>
              <a:t> </a:t>
            </a:r>
            <a:r>
              <a:rPr lang="en-US" b="1" dirty="0" err="1" smtClean="0"/>
              <a:t>Asantewaa</a:t>
            </a:r>
            <a:r>
              <a:rPr lang="en-US" b="1" dirty="0" smtClean="0"/>
              <a:t> </a:t>
            </a:r>
            <a:r>
              <a:rPr lang="en-US" dirty="0" smtClean="0"/>
              <a:t>was an Ashanti queen who led an armed resistance to the colonization of Ghana by the British. She succeeded in the short run, but the Ashanti were heavily outgunned.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Yaa</a:t>
            </a:r>
            <a:r>
              <a:rPr lang="en-US" dirty="0" smtClean="0"/>
              <a:t> </a:t>
            </a:r>
            <a:r>
              <a:rPr lang="en-US" dirty="0" err="1" smtClean="0"/>
              <a:t>Asantewaa</a:t>
            </a:r>
            <a:endParaRPr lang="en-US" dirty="0"/>
          </a:p>
        </p:txBody>
      </p:sp>
      <p:pic>
        <p:nvPicPr>
          <p:cNvPr id="9" name="Content Placeholder 8" descr="Ahsante queen_Asantewaa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66360" y="2423160"/>
            <a:ext cx="2213927" cy="370300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Colonial masters took control and stole natural resources for economic gain</a:t>
            </a:r>
            <a:endParaRPr lang="en-US" sz="3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Many Africans caught on to the exploitation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 smtClean="0"/>
              <a:t>Jaja</a:t>
            </a:r>
            <a:r>
              <a:rPr lang="en-US" b="1" dirty="0" smtClean="0"/>
              <a:t> was a chieftain at the time Nigeria was colonized </a:t>
            </a:r>
          </a:p>
          <a:p>
            <a:r>
              <a:rPr lang="en-US" dirty="0" smtClean="0"/>
              <a:t>he fought against the British because of what he considered the many injustices that occurred in his dominion. </a:t>
            </a:r>
          </a:p>
          <a:p>
            <a:r>
              <a:rPr lang="en-US" dirty="0" smtClean="0"/>
              <a:t>The colonial master's robbed farmers  and stole the resources of the land and he, as chief was openly against this.</a:t>
            </a:r>
          </a:p>
          <a:p>
            <a:pPr marL="0" indent="0">
              <a:buNone/>
            </a:pPr>
            <a:r>
              <a:rPr lang="en-US" dirty="0" smtClean="0"/>
              <a:t>In the end, he was caught by colonial officers and exiled from the region he once served.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Chief </a:t>
            </a:r>
            <a:r>
              <a:rPr lang="en-US" dirty="0" err="1" smtClean="0"/>
              <a:t>Jaja</a:t>
            </a:r>
            <a:r>
              <a:rPr lang="en-US" dirty="0" smtClean="0"/>
              <a:t>  (Nigeria)</a:t>
            </a:r>
            <a:endParaRPr lang="en-US" dirty="0"/>
          </a:p>
        </p:txBody>
      </p:sp>
      <p:pic>
        <p:nvPicPr>
          <p:cNvPr id="12" name="Content Placeholder 11" descr="Jaj_chief_Nigeria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559552" y="2174875"/>
            <a:ext cx="2212721" cy="395128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forces that led to African Nationalism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Missionary education </a:t>
            </a:r>
            <a:r>
              <a:rPr lang="en-US" dirty="0" smtClean="0"/>
              <a:t>created leaders through education, and provided a moral process of thinking that led to further questioning of African’s basic human rights</a:t>
            </a:r>
          </a:p>
          <a:p>
            <a:r>
              <a:rPr lang="en-US" b="1" dirty="0" smtClean="0"/>
              <a:t>World Wars I and II weakened Europe, and thus their hold on Africa.</a:t>
            </a:r>
          </a:p>
          <a:p>
            <a:r>
              <a:rPr lang="en-US" b="1" dirty="0" smtClean="0"/>
              <a:t>The ideology of Pan-Africanism from black leaders in the U.S. and the Caribbean </a:t>
            </a:r>
            <a:r>
              <a:rPr lang="en-US" dirty="0" smtClean="0"/>
              <a:t>provided global networks of support</a:t>
            </a:r>
          </a:p>
          <a:p>
            <a:r>
              <a:rPr lang="en-US" b="1" dirty="0" smtClean="0"/>
              <a:t>The League of Nations/The United Nations </a:t>
            </a:r>
            <a:r>
              <a:rPr lang="en-US" dirty="0" smtClean="0"/>
              <a:t>challenged the practice of colonization, AND</a:t>
            </a:r>
            <a:r>
              <a:rPr lang="en-US" dirty="0"/>
              <a:t> </a:t>
            </a:r>
            <a:r>
              <a:rPr lang="en-US" dirty="0" smtClean="0"/>
              <a:t>suggested it was better to support regions to eventually rule themselves.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Missionary schools -education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Fostering intellectual development </a:t>
            </a:r>
            <a:r>
              <a:rPr lang="en-US" dirty="0" smtClean="0"/>
              <a:t>which then was </a:t>
            </a:r>
            <a:r>
              <a:rPr lang="en-US" b="1" dirty="0" smtClean="0"/>
              <a:t>used to fight for freedom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Missionaries</a:t>
            </a:r>
            <a:r>
              <a:rPr lang="en-US" dirty="0" smtClean="0"/>
              <a:t> unfortunately displayed the disparities and contradictions </a:t>
            </a:r>
          </a:p>
          <a:p>
            <a:r>
              <a:rPr lang="en-US" b="1" dirty="0" smtClean="0"/>
              <a:t>Taught a Christian doctrine  that taught Africans to “expect equal and fair treatment”</a:t>
            </a:r>
          </a:p>
          <a:p>
            <a:r>
              <a:rPr lang="en-US" dirty="0" smtClean="0"/>
              <a:t>But  often fell short of delivering…by failing to challenge or by promoting the colonial officers’ agenda.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WWI and WWII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Africans were drafted to serve in both wars</a:t>
            </a:r>
          </a:p>
          <a:p>
            <a:pPr>
              <a:buNone/>
            </a:pPr>
            <a:r>
              <a:rPr lang="en-US" dirty="0" smtClean="0"/>
              <a:t>The British enlisted more than 700,000 Africans to fight in their armies.</a:t>
            </a:r>
          </a:p>
          <a:p>
            <a:r>
              <a:rPr lang="en-US" dirty="0" smtClean="0"/>
              <a:t>Irony: using “</a:t>
            </a:r>
            <a:r>
              <a:rPr lang="en-US" dirty="0" err="1" smtClean="0"/>
              <a:t>unfree</a:t>
            </a:r>
            <a:r>
              <a:rPr lang="en-US" dirty="0" smtClean="0"/>
              <a:t>” Africans to fight for freedom against German imperialism</a:t>
            </a:r>
          </a:p>
          <a:p>
            <a:r>
              <a:rPr lang="en-US" b="1" dirty="0" smtClean="0"/>
              <a:t>Africans learned modern military skills, leadership, and what it meant to fight for freedom. Also, saw how limited the Europeans were with </a:t>
            </a:r>
            <a:r>
              <a:rPr lang="en-US" b="1" i="1" dirty="0" smtClean="0"/>
              <a:t>their power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Aftermath of WWII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Economic conditions for Europe deteriorated</a:t>
            </a:r>
          </a:p>
          <a:p>
            <a:r>
              <a:rPr lang="en-US" dirty="0" smtClean="0"/>
              <a:t>Became to expensive to maintain off shore colonies</a:t>
            </a:r>
          </a:p>
          <a:p>
            <a:r>
              <a:rPr lang="en-US" dirty="0" smtClean="0"/>
              <a:t>And had a more difficult time upholding a resistance to suppress the nationalists movements</a:t>
            </a:r>
          </a:p>
          <a:p>
            <a:r>
              <a:rPr lang="en-US" dirty="0" smtClean="0"/>
              <a:t>France and Britain looked for ways for a “honorable exit” from Africa.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 small group of educated Africans concerned with…</a:t>
            </a:r>
            <a:br>
              <a:rPr lang="en-US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gaining full rights, mostly for educated Africans</a:t>
            </a:r>
          </a:p>
          <a:p>
            <a:endParaRPr lang="en-US" smtClean="0"/>
          </a:p>
          <a:p>
            <a:r>
              <a:rPr lang="en-US" smtClean="0"/>
              <a:t>More power in representative political bodies</a:t>
            </a:r>
          </a:p>
          <a:p>
            <a:endParaRPr lang="en-US" smtClean="0"/>
          </a:p>
          <a:p>
            <a:r>
              <a:rPr lang="en-US" smtClean="0"/>
              <a:t>Widen the scope of Africans in the political process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Following the conclusion of the Second World War (WWII)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Nationalist and Independence Movements in Africa increased 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the departure of colonial governments from Africa occurred during the 20</a:t>
            </a:r>
            <a:r>
              <a:rPr lang="en-US" b="1" baseline="30000" dirty="0" smtClean="0">
                <a:solidFill>
                  <a:srgbClr val="008000"/>
                </a:solidFill>
              </a:rPr>
              <a:t>th</a:t>
            </a:r>
            <a:r>
              <a:rPr lang="en-US" b="1" dirty="0" smtClean="0">
                <a:solidFill>
                  <a:srgbClr val="008000"/>
                </a:solidFill>
              </a:rPr>
              <a:t> century (1900s).</a:t>
            </a:r>
          </a:p>
          <a:p>
            <a:r>
              <a:rPr lang="en-US" dirty="0" smtClean="0"/>
              <a:t>most of them occurring in the 1960s but continuing into the 1970s all the way up to South Africa’s liberation from white minority rule in 1994.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Journey to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Various regions in Africa gained Independence over time, with the largest emergence of independent efforts occurring in the </a:t>
            </a:r>
            <a:r>
              <a:rPr lang="en-US" b="1" dirty="0" smtClean="0"/>
              <a:t>1960s.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Some gained independence via social movements</a:t>
            </a:r>
            <a:r>
              <a:rPr lang="en-US" dirty="0" smtClean="0"/>
              <a:t>, leading to orderly transitions away from European rule.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But many leaders had to demand independence; they had to “agitate” for it.</a:t>
            </a:r>
          </a:p>
          <a:p>
            <a:r>
              <a:rPr lang="en-US" b="1" dirty="0" smtClean="0"/>
              <a:t>some independence movements were more prolonged and violent</a:t>
            </a:r>
          </a:p>
          <a:p>
            <a:pPr>
              <a:buNone/>
            </a:pPr>
            <a:r>
              <a:rPr lang="en-US" b="1" dirty="0" smtClean="0"/>
              <a:t> i.e., guerilla warfare, and decades of armed struggle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British West Africa</a:t>
            </a:r>
            <a:br>
              <a:rPr lang="en-US" dirty="0" smtClean="0"/>
            </a:br>
            <a:r>
              <a:rPr lang="en-US" dirty="0" smtClean="0"/>
              <a:t>(Ghana and Nigeria)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African leaders sought to improve their position through </a:t>
            </a:r>
            <a:r>
              <a:rPr lang="en-US" b="1" dirty="0" smtClean="0"/>
              <a:t>constitutional means</a:t>
            </a:r>
          </a:p>
          <a:p>
            <a:r>
              <a:rPr lang="en-US" dirty="0" smtClean="0"/>
              <a:t>Petition for </a:t>
            </a:r>
            <a:r>
              <a:rPr lang="en-US" b="1" dirty="0" smtClean="0"/>
              <a:t>more representation on legislative councils</a:t>
            </a:r>
          </a:p>
          <a:p>
            <a:r>
              <a:rPr lang="en-US" b="1" dirty="0" smtClean="0"/>
              <a:t>Tried to reduce the presence of “Indirect Rule” </a:t>
            </a:r>
            <a:r>
              <a:rPr lang="en-US" dirty="0" smtClean="0"/>
              <a:t>via chiefs appointed by colonial administrative officials.</a:t>
            </a:r>
          </a:p>
          <a:p>
            <a:r>
              <a:rPr lang="en-US" dirty="0" smtClean="0"/>
              <a:t>Educated elites and chiefs were not always in conflict, because of kinship ties and some chiefs were also highly educated.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efforts</a:t>
            </a:r>
            <a:br>
              <a:rPr lang="en-US" dirty="0" smtClean="0"/>
            </a:br>
            <a:r>
              <a:rPr lang="en-US" dirty="0" smtClean="0"/>
              <a:t> working toward freedom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Railway workers </a:t>
            </a:r>
            <a:r>
              <a:rPr lang="en-US" b="1" dirty="0" smtClean="0"/>
              <a:t>organized trade unions</a:t>
            </a:r>
            <a:r>
              <a:rPr lang="en-US" dirty="0" smtClean="0"/>
              <a:t>, cocoa farmer and other actions to protest low prices for crops.</a:t>
            </a:r>
          </a:p>
          <a:p>
            <a:r>
              <a:rPr lang="en-US" b="1" dirty="0" smtClean="0"/>
              <a:t>Market women in Nigeria, rioted </a:t>
            </a:r>
            <a:r>
              <a:rPr lang="en-US" dirty="0" smtClean="0"/>
              <a:t>to protest high taxes and harassment of colonial administrators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rural areas, </a:t>
            </a:r>
            <a:r>
              <a:rPr lang="en-US" b="1" dirty="0" smtClean="0"/>
              <a:t>tax evasion was widespread</a:t>
            </a:r>
          </a:p>
          <a:p>
            <a:r>
              <a:rPr lang="en-US" dirty="0" smtClean="0"/>
              <a:t>Other </a:t>
            </a:r>
            <a:r>
              <a:rPr lang="en-US" b="1" dirty="0" smtClean="0"/>
              <a:t>resisted voting by moving to live in other colonial states</a:t>
            </a:r>
            <a:endParaRPr 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556" b="1" dirty="0" smtClean="0"/>
              <a:t>Key events leading up to independence in Ghana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Chiefs and village people often tried to resist the policies of British rule</a:t>
            </a:r>
          </a:p>
          <a:p>
            <a:r>
              <a:rPr lang="en-US" dirty="0" smtClean="0"/>
              <a:t>There were multiple wars between the colonial powers and ethnic groups – that occurred during colonization period </a:t>
            </a:r>
          </a:p>
          <a:p>
            <a:r>
              <a:rPr lang="en-US" dirty="0" smtClean="0"/>
              <a:t>Processes of Decolonization intensified after WWII</a:t>
            </a:r>
          </a:p>
          <a:p>
            <a:endParaRPr lang="en-US" dirty="0"/>
          </a:p>
        </p:txBody>
      </p:sp>
      <p:pic>
        <p:nvPicPr>
          <p:cNvPr id="5" name="Content Placeholder 4" descr="governance_Ghan_colonial rule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53000" y="3124994"/>
            <a:ext cx="3429000" cy="14763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Key events towards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United Gold Coast Convention (UGCC)-called for self-governance</a:t>
            </a:r>
          </a:p>
          <a:p>
            <a:r>
              <a:rPr lang="en-US" dirty="0" smtClean="0"/>
              <a:t>1948 rioting increased – </a:t>
            </a:r>
          </a:p>
          <a:p>
            <a:r>
              <a:rPr lang="en-US" dirty="0" smtClean="0"/>
              <a:t>members of UGCC were arrested including, an important leader, Kwame Nkrumah</a:t>
            </a:r>
          </a:p>
          <a:p>
            <a:r>
              <a:rPr lang="en-US" dirty="0" smtClean="0"/>
              <a:t>Later, by 1949 Kwame Nkrumah formed his own party </a:t>
            </a:r>
          </a:p>
          <a:p>
            <a:pPr>
              <a:buNone/>
            </a:pPr>
            <a:r>
              <a:rPr lang="en-US" dirty="0" smtClean="0"/>
              <a:t>		The Convention People’s Party 	(CPP)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Nkrumah Promoted a Positive Action Campaign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Because of his leadership and a series of boycotts, strikes and civil disobedience</a:t>
            </a:r>
          </a:p>
          <a:p>
            <a:pPr>
              <a:buNone/>
            </a:pPr>
            <a:r>
              <a:rPr lang="en-US" dirty="0" smtClean="0"/>
              <a:t>	Nkrumah was imprisoned </a:t>
            </a:r>
          </a:p>
          <a:p>
            <a:r>
              <a:rPr lang="en-US" dirty="0" smtClean="0"/>
              <a:t>After his CPP party gained majority seats in the legislative assembly</a:t>
            </a:r>
          </a:p>
          <a:p>
            <a:pPr>
              <a:buNone/>
            </a:pPr>
            <a:r>
              <a:rPr lang="en-US" dirty="0" smtClean="0"/>
              <a:t>	Nkrumah was released and appointed leader of government business</a:t>
            </a:r>
          </a:p>
          <a:p>
            <a:endParaRPr lang="en-US" dirty="0"/>
          </a:p>
        </p:txBody>
      </p:sp>
      <p:pic>
        <p:nvPicPr>
          <p:cNvPr id="5" name="Content Placeholder 4" descr="nkrumah2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6407" b="-6407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Ghana obtained independence in 1957/58</a:t>
            </a:r>
            <a:endParaRPr lang="en-US" dirty="0"/>
          </a:p>
        </p:txBody>
      </p:sp>
      <p:pic>
        <p:nvPicPr>
          <p:cNvPr id="7" name="Content Placeholder 6" descr="kwame-nkrumah-speech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-3985" r="-3985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Through further negotiations with Britain </a:t>
            </a:r>
          </a:p>
          <a:p>
            <a:r>
              <a:rPr lang="en-US" dirty="0" smtClean="0"/>
              <a:t>Became the Republic of Ghana (named after an ancient Islamic empire in the southwest Sahel region)</a:t>
            </a:r>
          </a:p>
          <a:p>
            <a:r>
              <a:rPr lang="en-US" b="1" dirty="0" smtClean="0"/>
              <a:t>First president: </a:t>
            </a:r>
            <a:r>
              <a:rPr lang="en-US" b="1" dirty="0" err="1" smtClean="0"/>
              <a:t>Kwame</a:t>
            </a:r>
            <a:r>
              <a:rPr lang="en-US" b="1" dirty="0" smtClean="0"/>
              <a:t> Nkrumah; Founding member of the Organization of African Unity (OAU)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 events leading up to </a:t>
            </a:r>
            <a:br>
              <a:rPr lang="en-US" dirty="0" smtClean="0"/>
            </a:br>
            <a:r>
              <a:rPr lang="en-US" dirty="0" smtClean="0"/>
              <a:t>Nigeria’s independence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Following WWI demands for independence and Nigerian nationalism grew</a:t>
            </a:r>
          </a:p>
          <a:p>
            <a:r>
              <a:rPr lang="en-US" dirty="0" smtClean="0"/>
              <a:t>Successive constitutions were legislated </a:t>
            </a:r>
          </a:p>
          <a:p>
            <a:pPr>
              <a:buNone/>
            </a:pPr>
            <a:r>
              <a:rPr lang="en-US" dirty="0" smtClean="0"/>
              <a:t>by the British Government leading to a loose federation of self-governing states</a:t>
            </a:r>
          </a:p>
          <a:p>
            <a:r>
              <a:rPr lang="en-US" dirty="0" smtClean="0"/>
              <a:t>1954 a federal system of government was created</a:t>
            </a:r>
          </a:p>
          <a:p>
            <a:endParaRPr lang="en-US" dirty="0"/>
          </a:p>
        </p:txBody>
      </p:sp>
      <p:pic>
        <p:nvPicPr>
          <p:cNvPr id="7" name="Content Placeholder 6" descr="French colonial officers_Nigeri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37176" y="1417638"/>
            <a:ext cx="3593592" cy="350131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Nigeria was granted full independence in October 1960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 federation of three regions – Northern, Western, and Eastern </a:t>
            </a:r>
          </a:p>
          <a:p>
            <a:endParaRPr lang="en-US" dirty="0" smtClean="0"/>
          </a:p>
          <a:p>
            <a:r>
              <a:rPr lang="en-US" dirty="0" smtClean="0"/>
              <a:t>Prime minister Sir </a:t>
            </a:r>
            <a:r>
              <a:rPr lang="en-US" dirty="0" err="1" smtClean="0"/>
              <a:t>Abubakar</a:t>
            </a:r>
            <a:r>
              <a:rPr lang="en-US" dirty="0" smtClean="0"/>
              <a:t> </a:t>
            </a:r>
            <a:r>
              <a:rPr lang="en-US" dirty="0" err="1" smtClean="0"/>
              <a:t>Tafawa</a:t>
            </a:r>
            <a:r>
              <a:rPr lang="en-US" dirty="0" smtClean="0"/>
              <a:t> </a:t>
            </a:r>
            <a:r>
              <a:rPr lang="en-US" dirty="0" err="1" smtClean="0"/>
              <a:t>Balewa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leading a coalition government of conservative parties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Cultural and political differences amidst the groups created sharp tensions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Nigerian Peoples Congress (NPC)-(Northerners and Islamic Faith)</a:t>
            </a:r>
          </a:p>
          <a:p>
            <a:r>
              <a:rPr lang="en-US" dirty="0" smtClean="0"/>
              <a:t>National Council of Nigeria and the Cameroons (</a:t>
            </a:r>
            <a:r>
              <a:rPr lang="en-US" b="1" dirty="0" smtClean="0"/>
              <a:t>NCNC</a:t>
            </a:r>
            <a:r>
              <a:rPr lang="en-US" dirty="0" smtClean="0"/>
              <a:t>)-Igbo </a:t>
            </a:r>
            <a:r>
              <a:rPr lang="en-US" b="1" dirty="0" smtClean="0"/>
              <a:t>(Easterners and Christian dominated)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Led by the Governor General: </a:t>
            </a:r>
            <a:r>
              <a:rPr lang="en-US" b="1" dirty="0" err="1" smtClean="0"/>
              <a:t>Nnamdi</a:t>
            </a:r>
            <a:r>
              <a:rPr lang="en-US" b="1" dirty="0" smtClean="0"/>
              <a:t> </a:t>
            </a:r>
            <a:r>
              <a:rPr lang="en-US" b="1" dirty="0" err="1" smtClean="0"/>
              <a:t>Azikiwe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Opposition held by liberal section, </a:t>
            </a:r>
          </a:p>
          <a:p>
            <a:pPr>
              <a:buNone/>
            </a:pPr>
            <a:r>
              <a:rPr lang="en-US" b="1" dirty="0" smtClean="0"/>
              <a:t>	Action Group (AG) (Westerners and Yoruba ethnic group)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1963 The Federal Republic of Nigeria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Nnamdi</a:t>
            </a:r>
            <a:r>
              <a:rPr lang="en-US" dirty="0" smtClean="0"/>
              <a:t> </a:t>
            </a:r>
            <a:r>
              <a:rPr lang="en-US" dirty="0" err="1" smtClean="0"/>
              <a:t>Azikiwe</a:t>
            </a:r>
            <a:r>
              <a:rPr lang="en-US" dirty="0" smtClean="0"/>
              <a:t> governor general 1960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Southern Cameroon opted to join the Republic of Cameroon </a:t>
            </a:r>
          </a:p>
          <a:p>
            <a:r>
              <a:rPr lang="en-US" dirty="0" smtClean="0"/>
              <a:t>Northern Cameroon chose to stay with Nigeria</a:t>
            </a:r>
          </a:p>
          <a:p>
            <a:r>
              <a:rPr lang="en-US" dirty="0" smtClean="0"/>
              <a:t>Nation parted with Britain’s influence completely in 1963</a:t>
            </a:r>
          </a:p>
          <a:p>
            <a:r>
              <a:rPr lang="en-US" dirty="0" smtClean="0"/>
              <a:t>Held elections</a:t>
            </a:r>
          </a:p>
          <a:p>
            <a:r>
              <a:rPr lang="en-US" b="1" dirty="0" smtClean="0"/>
              <a:t>In October 1963, Nigeria proclaimed itself a federal republic, </a:t>
            </a:r>
            <a:r>
              <a:rPr lang="en-US" b="1" dirty="0" err="1" smtClean="0"/>
              <a:t>Nnamdi</a:t>
            </a:r>
            <a:r>
              <a:rPr lang="en-US" b="1" dirty="0" smtClean="0"/>
              <a:t> </a:t>
            </a:r>
            <a:r>
              <a:rPr lang="en-US" b="1" dirty="0" err="1" smtClean="0"/>
              <a:t>Azikiwe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Nnamdi</a:t>
            </a:r>
            <a:r>
              <a:rPr lang="en-US" dirty="0" smtClean="0"/>
              <a:t> </a:t>
            </a:r>
            <a:r>
              <a:rPr lang="en-US" dirty="0" err="1" smtClean="0"/>
              <a:t>Azikiwe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president</a:t>
            </a:r>
            <a:endParaRPr lang="en-US" dirty="0"/>
          </a:p>
        </p:txBody>
      </p:sp>
      <p:pic>
        <p:nvPicPr>
          <p:cNvPr id="10" name="Content Placeholder 9" descr="azikiwe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-12908" r="-12908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Africa: States of Independence – the Scramble for Africa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www.youtube.com/watch?v=LbT44HwzNrI</a:t>
            </a:r>
            <a:endParaRPr lang="en-US" dirty="0" smtClean="0"/>
          </a:p>
          <a:p>
            <a:r>
              <a:rPr lang="en-US" dirty="0" smtClean="0"/>
              <a:t>44:54 min. (advance to 23.36 min. African nationalism &amp; Independence), (go to 33.38 min. for conditions of post-independence</a:t>
            </a:r>
          </a:p>
          <a:p>
            <a:r>
              <a:rPr lang="en-US" dirty="0"/>
              <a:t>See the video </a:t>
            </a:r>
            <a:r>
              <a:rPr lang="en-US" dirty="0" smtClean="0"/>
              <a:t>African </a:t>
            </a:r>
            <a:r>
              <a:rPr lang="en-US" dirty="0"/>
              <a:t>students from </a:t>
            </a:r>
            <a:r>
              <a:rPr lang="en-US" dirty="0" smtClean="0"/>
              <a:t>ISU comment on the economy in their countries.12:57 </a:t>
            </a:r>
            <a:r>
              <a:rPr lang="en-US" dirty="0" err="1" smtClean="0"/>
              <a:t>mins</a:t>
            </a:r>
            <a:endParaRPr lang="en-US" dirty="0"/>
          </a:p>
          <a:p>
            <a:r>
              <a:rPr lang="en-US" dirty="0">
                <a:hlinkClick r:id="rId4"/>
              </a:rPr>
              <a:t>https://www.youtube.com/watch?v=GE-B-Tiyd6s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AFRICA A Voyage of Discovery in HD: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97151"/>
            <a:ext cx="8229600" cy="3829012"/>
          </a:xfrm>
        </p:spPr>
        <p:txBody>
          <a:bodyPr/>
          <a:lstStyle/>
          <a:p>
            <a:r>
              <a:rPr lang="en-US" dirty="0"/>
              <a:t>The Rise of </a:t>
            </a:r>
            <a:r>
              <a:rPr lang="en-US" dirty="0" smtClean="0"/>
              <a:t>African nationalism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</a:t>
            </a:r>
            <a:r>
              <a:rPr lang="en-US" dirty="0" smtClean="0">
                <a:hlinkClick r:id="rId3"/>
              </a:rPr>
              <a:t>EUsgu32zuZ0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22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1493</Words>
  <Application>Microsoft Office PowerPoint</Application>
  <PresentationFormat>On-screen Show (4:3)</PresentationFormat>
  <Paragraphs>167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Dismantling Colonialism -- African Independence</vt:lpstr>
      <vt:lpstr>African Response</vt:lpstr>
      <vt:lpstr>During colonial rule</vt:lpstr>
      <vt:lpstr> “I shall call upon you my fellow women. We will fight the white men. We will fight until the last of us falls in the battlefield." </vt:lpstr>
      <vt:lpstr>Colonial masters took control and stole natural resources for economic gain</vt:lpstr>
      <vt:lpstr>Key forces that led to African Nationalism</vt:lpstr>
      <vt:lpstr>Missionary schools -education</vt:lpstr>
      <vt:lpstr>WWI and WWII</vt:lpstr>
      <vt:lpstr>Aftermath of WWII</vt:lpstr>
      <vt:lpstr>A small group of educated Africans concerned with… </vt:lpstr>
      <vt:lpstr>Following the conclusion of the Second World War (WWII) </vt:lpstr>
      <vt:lpstr>The Journey to Independence</vt:lpstr>
      <vt:lpstr>In British West Africa (Ghana and Nigeria)  </vt:lpstr>
      <vt:lpstr>Other efforts  working toward freedom</vt:lpstr>
      <vt:lpstr> Key events leading up to independence in Ghana </vt:lpstr>
      <vt:lpstr>Key events towards Independence</vt:lpstr>
      <vt:lpstr>Nkrumah Promoted a Positive Action Campaign </vt:lpstr>
      <vt:lpstr>Ghana obtained independence in 1957/58</vt:lpstr>
      <vt:lpstr>Key events leading up to  Nigeria’s independence </vt:lpstr>
      <vt:lpstr>Nigeria was granted full independence in October 1960  </vt:lpstr>
      <vt:lpstr>1963 The Federal Republic of Nigeria</vt:lpstr>
      <vt:lpstr>watch</vt:lpstr>
      <vt:lpstr> AFRICA A Voyage of Discovery in HD: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cynthia</dc:creator>
  <cp:lastModifiedBy>Colleen Haas</cp:lastModifiedBy>
  <cp:revision>50</cp:revision>
  <dcterms:created xsi:type="dcterms:W3CDTF">2013-02-18T00:00:43Z</dcterms:created>
  <dcterms:modified xsi:type="dcterms:W3CDTF">2018-10-17T14:46:08Z</dcterms:modified>
</cp:coreProperties>
</file>